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6" r:id="rId16"/>
    <p:sldId id="277" r:id="rId17"/>
    <p:sldId id="271" r:id="rId18"/>
    <p:sldId id="272" r:id="rId19"/>
    <p:sldId id="279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1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A89274-14EF-4F7F-9917-5AA866B22830}" type="datetimeFigureOut">
              <a:rPr lang="el-GR"/>
              <a:pPr>
                <a:defRPr/>
              </a:pPr>
              <a:t>28/8/2025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9E9DB6F-DFBF-4A4B-9EA6-E982C7F89A3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/>
          </a:p>
        </p:txBody>
      </p:sp>
      <p:sp>
        <p:nvSpPr>
          <p:cNvPr id="22531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E7F3C9-1C04-4BEE-8CCA-B96F916FDF3E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/>
          </a:p>
        </p:txBody>
      </p:sp>
      <p:sp>
        <p:nvSpPr>
          <p:cNvPr id="30723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D1CBE5-2037-4411-99FB-2E4B6DB91D02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/>
          </a:p>
        </p:txBody>
      </p:sp>
      <p:sp>
        <p:nvSpPr>
          <p:cNvPr id="34819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67E922-2F4A-4F6B-9E78-4C9D7389400B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F533D-6069-47F2-8E76-7C425F8E43D8}" type="datetimeFigureOut">
              <a:rPr lang="el-GR"/>
              <a:pPr>
                <a:defRPr/>
              </a:pPr>
              <a:t>28/8/2025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1C209-C043-411D-8605-A68CE89FC2D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2F4C8-BD00-4F66-AA91-A6057CEF0E4B}" type="datetimeFigureOut">
              <a:rPr lang="el-GR"/>
              <a:pPr>
                <a:defRPr/>
              </a:pPr>
              <a:t>28/8/2025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EF75-BD6E-41C4-B449-7010BCA6C6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C5F2B-A92D-4417-A12E-9995BED3D1F8}" type="datetimeFigureOut">
              <a:rPr lang="el-GR"/>
              <a:pPr>
                <a:defRPr/>
              </a:pPr>
              <a:t>28/8/2025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7007F-776B-430A-973A-13E5692800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E79C-5A6F-4E85-B20D-53DF36335EB8}" type="datetimeFigureOut">
              <a:rPr lang="el-GR"/>
              <a:pPr>
                <a:defRPr/>
              </a:pPr>
              <a:t>28/8/2025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E6004-ADDA-40B0-AFE3-773C091859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B32C-D193-4819-A7FF-777B6EA0DE94}" type="datetimeFigureOut">
              <a:rPr lang="el-GR"/>
              <a:pPr>
                <a:defRPr/>
              </a:pPr>
              <a:t>28/8/2025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E4610-06DE-42B7-99C7-59347BD61C0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42BBC-4D6C-46A0-9C60-052D4E7BBC4F}" type="datetimeFigureOut">
              <a:rPr lang="el-GR"/>
              <a:pPr>
                <a:defRPr/>
              </a:pPr>
              <a:t>28/8/2025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39308-5651-4013-A54F-3E891C1C64E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2FC9F-4656-40CE-AB3F-DCB1F9CE04F1}" type="datetimeFigureOut">
              <a:rPr lang="el-GR"/>
              <a:pPr>
                <a:defRPr/>
              </a:pPr>
              <a:t>28/8/2025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D4E91-ABA4-4AA8-823E-DB5B0863340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D503E-D96D-49F5-9C39-F6B4FA149164}" type="datetimeFigureOut">
              <a:rPr lang="el-GR"/>
              <a:pPr>
                <a:defRPr/>
              </a:pPr>
              <a:t>28/8/2025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F4519-E619-48AB-88F8-E428AB44509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374D5-46D7-4339-A32A-87406E56C38C}" type="datetimeFigureOut">
              <a:rPr lang="el-GR"/>
              <a:pPr>
                <a:defRPr/>
              </a:pPr>
              <a:t>28/8/2025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7C945-421F-4E71-AEE7-5FF283DFD71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554F2-ABF4-4C14-AD35-03FCC4EBAFFF}" type="datetimeFigureOut">
              <a:rPr lang="el-GR"/>
              <a:pPr>
                <a:defRPr/>
              </a:pPr>
              <a:t>28/8/2025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0D884-77EE-4BAC-AB15-DA1D625933E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2185C-2A59-43D3-B71A-E6CE0BF5FFFC}" type="datetimeFigureOut">
              <a:rPr lang="el-GR"/>
              <a:pPr>
                <a:defRPr/>
              </a:pPr>
              <a:t>28/8/2025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605DD-3A68-4AF5-B08A-CB4B8F3F7A2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A872E7-0482-4F33-9633-D249FE811086}" type="datetimeFigureOut">
              <a:rPr lang="el-GR"/>
              <a:pPr>
                <a:defRPr/>
              </a:pPr>
              <a:t>28/8/2025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480D81-1381-4E50-9A0A-B657667EF4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google.gr/imgres?imgurl=http://www.botanical-online.com/material/Hypericum_perforatum.jpg&amp;imgrefurl=http://www.botanical-online.com/florhypericumperforatumangles.htm&amp;usg=__3DP85IfsviaiL0qU3lTLK7L9hF4=&amp;h=491&amp;w=551&amp;sz=35&amp;hl=el&amp;start=10&amp;zoom=1&amp;tbnid=woE5WFn5qrQJlM:&amp;tbnh=119&amp;tbnw=133&amp;ei=mXLaTqfbNubP4QS5x5WrBg&amp;prev=/images?q=hypericum&amp;hl=el&amp;sa=G&amp;gbv=2&amp;tbm=isch&amp;itbs=1" TargetMode="Externa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imgres?imgurl=http://2.bp.blogspot.com/_DpIeIIrJ4e8/TUqM8Ldk9tI/AAAAAAAAAoU/Ni_i6927EUw/s1600/Aspirin_Kreta_Febr_2011_vorini.jpg&amp;imgrefurl=http://holidays-in-rethymnon.blogspot.com/2010/11/blog-post.html&amp;usg=__sI-0xbKpPMQTnyuARSbMBWgWb-Q=&amp;h=887&amp;w=1031&amp;sz=231&amp;hl=el&amp;start=13&amp;zoom=1&amp;tbnid=ZEVQqtIiEuz1IM:&amp;tbnh=129&amp;tbnw=150&amp;ei=HJXXToSKFM3EtAbr2LmEDA&amp;prev=/search?q=%CE%B1%CF%83%CF%80%CE%B9%CF%81%CE%AF%CE%BD%CE%B7&amp;um=1&amp;hl=el&amp;sa=N&amp;gbv=2&amp;tbm=isch&amp;um=1&amp;itbs=1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://www.google.gr/imgres?imgurl=http://upload.wikimedia.org/wikipedia/commons/b/b6/Aspirin.png&amp;imgrefurl=http://nl.wikipedia.org/wiki/Bestand:Aspirin.png&amp;usg=__I2Ytj4soh36XfKyqLIAs3_pTj1o=&amp;h=527&amp;w=723&amp;sz=4&amp;hl=el&amp;start=36&amp;zoom=1&amp;tbnid=FsssJOjHUSWCDM:&amp;tbnh=102&amp;tbnw=140&amp;ei=n5XXTua7H4jIswbTtqj9Cw&amp;prev=/search?q=%CE%B1%CF%83%CF%80%CE%B9%CF%81%CE%AF%CE%BD%CE%B7&amp;start=21&amp;um=1&amp;hl=el&amp;sa=N&amp;gbv=2&amp;tbm=isch&amp;um=1&amp;itbs=1" TargetMode="Externa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en.wikipedia.org/wiki/File:Galanthus_nivalis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google.gr/url?sa=i&amp;rct=j&amp;q=&amp;esrc=s&amp;source=images&amp;cd=&amp;ved=2ahUKEwjI-dCa0bfaAhXwYd8KHcjrArMQjRx6BAgAEAU&amp;url=https://www.crocus.co.uk/plants/_/galanthus-elwesii/classid.2000010952/&amp;psig=AOvVaw0NESpvcQSLVF-D2meSEC2e&amp;ust=1523722076567013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s://www.google.gr/imgres?imgurl=https://4.bp.blogspot.com/-9V2i8S1EFW8/WEbhCRLYEnI/AAAAAAAAE5c/-eHGS9N_nH0q-eL1DAxS8fITr8GSXx-lwCLcB/s1600/460072683_53dcd1bc5c_b.jpg&amp;imgrefurl=http://www.mridushealthinfo.com/&amp;docid=jzQzgVgWYbuEGM&amp;tbnid=JNgn8WR4h4Hh0M:&amp;vet=1&amp;w=1024&amp;h=768&amp;bih=479&amp;biw=1051&amp;ved=0ahUKEwjk_NmlstvTAhWLPxQKHdXZCYEQxiAIFSgB&amp;iact=c&amp;ictx=1" TargetMode="External"/><Relationship Id="rId7" Type="http://schemas.openxmlformats.org/officeDocument/2006/relationships/hyperlink" Target="https://www.google.gr/imgres?imgurl=https://upload.wikimedia.org/wikipedia/commons/thumb/3/31/Taxus_baccata_MHNT.jpg/1200px-Taxus_baccata_MHNT.jpg&amp;imgrefurl=https://en.wikipedia.org/wiki/Taxus_baccata&amp;docid=VJsJircEqapCvM&amp;tbnid=YfHvX4gmKsMtSM:&amp;vet=1&amp;w=1200&amp;h=1046&amp;bih=479&amp;biw=1051&amp;ved=0ahUKEwiawuz7stvTAhVrC8AKHaAiAiYQ__EBCAM&amp;iact=c&amp;ictx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hyperlink" Target="https://www.google.gr/imgres?imgurl=https://ae01.alicdn.com/kf/HTB12Fr2KpXXXXXLXVXXq6xXFXXXk/Happy-Tree-Camptotheca-Acuminata-Seeds-100pcs-Widely-Cultivated-Chinese-Cancer-Tree-Seeds-Family-Cornaceae-Tree-Of.jpg&amp;imgrefurl=https://www.aliexpress.com/store/product/Happy-Tree-Camptotheca-Acuminata-Seeds-100pcs-Widely-Cultivated-Chinese-Cancer-Tree-Seeds-Family-Cornaceae-Tree-Of/521964_32334494148.html&amp;docid=TsLAm2eMF8L_FM&amp;tbnid=fQmQGIxSi5Tr1M:&amp;vet=1&amp;w=750&amp;h=520&amp;bih=479&amp;biw=1051&amp;ved=0ahUKEwiNrpHts9vTAhWBbRQKHSkMAF8QxiAIGigG&amp;iact=c&amp;ictx=1" TargetMode="External"/><Relationship Id="rId5" Type="http://schemas.openxmlformats.org/officeDocument/2006/relationships/hyperlink" Target="https://www.google.gr/imgres?imgurl=https://ae01.alicdn.com/kf/HTB12Fr2KpXXXXXLXVXXq6xXFXXXk/Happy-Tree-Camptotheca-Acuminata-Seeds-100pcs-Widely-Cultivated-Chinese-Cancer-Tree-Seeds-Family-Cornaceae-Tree-Of.jpg&amp;imgrefurl=https://www.aliexpress.com/store/product/Happy-Tree-Camptotheca-Acuminata-Seeds-100pcs-Widely-Cultivated-Chinese-Cancer-Tree-Seeds-Family-Cornaceae-Tree-Of/521964_32334494148.html&amp;docid=TsLAm2eMF8L_FM&amp;tbnid=fQmQGIxSi5Tr1M:&amp;vet=1&amp;w=750&amp;h=520&amp;bih=479&amp;biw=1051&amp;ved=0ahUKEwjn7d7YstvTAhXDLsAKHQXYClQQ__EBCAM&amp;iact=c&amp;ictx=1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25.jpeg"/><Relationship Id="rId9" Type="http://schemas.openxmlformats.org/officeDocument/2006/relationships/hyperlink" Target="https://www.google.gr/imgres?imgurl=https://www.prairiemoon.com/images/D/podophyllum-peltatum-may-apple-flower-01.jpg&amp;imgrefurl=https://www.prairiemoon.com/bare-root-plants/podophyllum-peltatum-may-apple.html&amp;docid=KfgUgH3NtI31OM&amp;tbnid=3WJOaUIjj-dfzM:&amp;vet=1&amp;w=600&amp;h=450&amp;bih=479&amp;biw=1051&amp;ved=0ahUKEwjco4Ohs9vTAhWlHsAKHeeSC_sQ__EBCAM&amp;iact=c&amp;ictx=1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- Τίτλος"/>
          <p:cNvSpPr>
            <a:spLocks noGrp="1"/>
          </p:cNvSpPr>
          <p:nvPr>
            <p:ph type="ctrTitle"/>
          </p:nvPr>
        </p:nvSpPr>
        <p:spPr>
          <a:xfrm>
            <a:off x="685800" y="765174"/>
            <a:ext cx="7772400" cy="4873625"/>
          </a:xfrm>
        </p:spPr>
        <p:txBody>
          <a:bodyPr/>
          <a:lstStyle/>
          <a:p>
            <a:r>
              <a:rPr lang="el-GR" dirty="0">
                <a:solidFill>
                  <a:srgbClr val="00B050"/>
                </a:solidFill>
              </a:rPr>
              <a:t>Φυτικά φάρμακα </a:t>
            </a:r>
            <a:br>
              <a:rPr lang="el-GR" dirty="0">
                <a:solidFill>
                  <a:srgbClr val="FF0000"/>
                </a:solidFill>
              </a:rPr>
            </a:br>
            <a:r>
              <a:rPr lang="el-GR" dirty="0">
                <a:solidFill>
                  <a:srgbClr val="FF0000"/>
                </a:solidFill>
              </a:rPr>
              <a:t>διάκριση από</a:t>
            </a:r>
            <a:br>
              <a:rPr lang="el-GR" dirty="0">
                <a:solidFill>
                  <a:srgbClr val="FF0000"/>
                </a:solidFill>
              </a:rPr>
            </a:br>
            <a:r>
              <a:rPr lang="el-GR" dirty="0">
                <a:solidFill>
                  <a:srgbClr val="FF0000"/>
                </a:solidFill>
              </a:rPr>
              <a:t>συμπληρώματα διατροφής</a:t>
            </a:r>
            <a:br>
              <a:rPr lang="el-GR" dirty="0"/>
            </a:br>
            <a:br>
              <a:rPr lang="en-US" dirty="0"/>
            </a:br>
            <a:r>
              <a:rPr lang="el-GR" sz="3600" dirty="0"/>
              <a:t>Αντωνία </a:t>
            </a:r>
            <a:r>
              <a:rPr lang="el-GR" sz="3600" dirty="0" err="1"/>
              <a:t>Κώτσιου</a:t>
            </a:r>
            <a:br>
              <a:rPr lang="el-GR" sz="3600" dirty="0"/>
            </a:br>
            <a:r>
              <a:rPr lang="el-GR" sz="3600" dirty="0" err="1"/>
              <a:t>επικ</a:t>
            </a:r>
            <a:r>
              <a:rPr lang="el-GR" sz="3600" dirty="0"/>
              <a:t> </a:t>
            </a:r>
            <a:r>
              <a:rPr lang="el-GR" sz="3600" dirty="0" err="1"/>
              <a:t>καθηγ</a:t>
            </a:r>
            <a:r>
              <a:rPr lang="el-GR" sz="3600" dirty="0"/>
              <a:t> Ιατρικής</a:t>
            </a:r>
            <a:br>
              <a:rPr lang="el-GR" sz="3600" dirty="0"/>
            </a:br>
            <a:r>
              <a:rPr lang="el-GR" sz="3600" dirty="0"/>
              <a:t>2018</a:t>
            </a:r>
            <a:br>
              <a:rPr lang="el-GR" sz="3600" dirty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5"/>
          <p:cNvSpPr txBox="1">
            <a:spLocks noChangeArrowheads="1"/>
          </p:cNvSpPr>
          <p:nvPr/>
        </p:nvSpPr>
        <p:spPr bwMode="auto">
          <a:xfrm>
            <a:off x="323850" y="765175"/>
            <a:ext cx="8640763" cy="658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>
                <a:solidFill>
                  <a:srgbClr val="00B050"/>
                </a:solidFill>
                <a:latin typeface="Book Antiqua" pitchFamily="18" charset="0"/>
              </a:rPr>
              <a:t>Ορισμός  παραδοσιακού φαρμάκου φυτικής προέλευσης</a:t>
            </a:r>
          </a:p>
          <a:p>
            <a:endParaRPr lang="el-GR" sz="2000" b="1">
              <a:solidFill>
                <a:srgbClr val="00B050"/>
              </a:solidFill>
              <a:latin typeface="Book Antiqua" pitchFamily="18" charset="0"/>
            </a:endParaRPr>
          </a:p>
          <a:p>
            <a:endParaRPr lang="el-GR" b="1">
              <a:solidFill>
                <a:srgbClr val="00B050"/>
              </a:solidFill>
              <a:latin typeface="Book Antiqua" pitchFamily="18" charset="0"/>
            </a:endParaRPr>
          </a:p>
          <a:p>
            <a:r>
              <a:rPr lang="el-GR" b="1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el-GR" sz="2000" b="1">
                <a:solidFill>
                  <a:srgbClr val="00B050"/>
                </a:solidFill>
                <a:latin typeface="Book Antiqua" pitchFamily="18" charset="0"/>
              </a:rPr>
              <a:t>Σύνολο γνώσεων και πρακτικών μεθόδων </a:t>
            </a:r>
          </a:p>
          <a:p>
            <a:endParaRPr lang="el-GR" sz="2000" b="1">
              <a:solidFill>
                <a:srgbClr val="00B050"/>
              </a:solidFill>
              <a:latin typeface="Book Antiqua" pitchFamily="18" charset="0"/>
            </a:endParaRPr>
          </a:p>
          <a:p>
            <a:r>
              <a:rPr lang="el-GR" sz="2000" b="1">
                <a:solidFill>
                  <a:srgbClr val="00B050"/>
                </a:solidFill>
                <a:latin typeface="Book Antiqua" pitchFamily="18" charset="0"/>
              </a:rPr>
              <a:t> από  εμπειρία διαφόρων πολιτισμών</a:t>
            </a:r>
          </a:p>
          <a:p>
            <a:r>
              <a:rPr lang="el-GR" sz="2000" b="1">
                <a:solidFill>
                  <a:srgbClr val="00B050"/>
                </a:solidFill>
                <a:latin typeface="Book Antiqua" pitchFamily="18" charset="0"/>
              </a:rPr>
              <a:t> </a:t>
            </a:r>
          </a:p>
          <a:p>
            <a:r>
              <a:rPr lang="el-GR" sz="2000" b="1">
                <a:solidFill>
                  <a:srgbClr val="00B050"/>
                </a:solidFill>
                <a:latin typeface="Book Antiqua" pitchFamily="18" charset="0"/>
              </a:rPr>
              <a:t>με πιθανή ή οχι επιστημονική εξήγηση </a:t>
            </a:r>
          </a:p>
          <a:p>
            <a:endParaRPr lang="el-GR" sz="2000" b="1">
              <a:solidFill>
                <a:srgbClr val="00B050"/>
              </a:solidFill>
              <a:latin typeface="Book Antiqua" pitchFamily="18" charset="0"/>
            </a:endParaRPr>
          </a:p>
          <a:p>
            <a:r>
              <a:rPr lang="el-GR" sz="2000" b="1">
                <a:solidFill>
                  <a:srgbClr val="00B050"/>
                </a:solidFill>
                <a:latin typeface="Book Antiqua" pitchFamily="18" charset="0"/>
              </a:rPr>
              <a:t>για  διατήρηση  υγείας, την πρόληψη, διάγνωση </a:t>
            </a:r>
          </a:p>
          <a:p>
            <a:endParaRPr lang="el-GR" sz="2000" b="1">
              <a:solidFill>
                <a:srgbClr val="00B050"/>
              </a:solidFill>
              <a:latin typeface="Book Antiqua" pitchFamily="18" charset="0"/>
            </a:endParaRPr>
          </a:p>
          <a:p>
            <a:r>
              <a:rPr lang="el-GR" sz="2000" b="1">
                <a:solidFill>
                  <a:srgbClr val="00B050"/>
                </a:solidFill>
                <a:latin typeface="Book Antiqua" pitchFamily="18" charset="0"/>
              </a:rPr>
              <a:t>ή αγωγή φυσικής ή ψυχικής νόσου</a:t>
            </a:r>
          </a:p>
          <a:p>
            <a:endParaRPr lang="el-GR" sz="2000" b="1">
              <a:solidFill>
                <a:srgbClr val="00B050"/>
              </a:solidFill>
              <a:latin typeface="Book Antiqua" pitchFamily="18" charset="0"/>
            </a:endParaRPr>
          </a:p>
          <a:p>
            <a:endParaRPr lang="el-GR" sz="2000" b="1">
              <a:solidFill>
                <a:srgbClr val="00B050"/>
              </a:solidFill>
              <a:latin typeface="Book Antiqua" pitchFamily="18" charset="0"/>
            </a:endParaRPr>
          </a:p>
          <a:p>
            <a:endParaRPr lang="el-GR" sz="2000" b="1">
              <a:solidFill>
                <a:srgbClr val="00B050"/>
              </a:solidFill>
              <a:latin typeface="Book Antiqua" pitchFamily="18" charset="0"/>
            </a:endParaRPr>
          </a:p>
          <a:p>
            <a:r>
              <a:rPr lang="el-GR" sz="2000" b="1">
                <a:solidFill>
                  <a:srgbClr val="00B050"/>
                </a:solidFill>
                <a:latin typeface="Book Antiqua" pitchFamily="18" charset="0"/>
              </a:rPr>
              <a:t>Το παραδοσιακό φάρμακο φυτικής προέλευσης </a:t>
            </a:r>
          </a:p>
          <a:p>
            <a:r>
              <a:rPr lang="el-GR" sz="2000" b="1">
                <a:solidFill>
                  <a:srgbClr val="00B050"/>
                </a:solidFill>
                <a:latin typeface="Book Antiqua" pitchFamily="18" charset="0"/>
              </a:rPr>
              <a:t>πρέπει  να έχει  30ετή ιατρική χρήση </a:t>
            </a:r>
          </a:p>
          <a:p>
            <a:r>
              <a:rPr lang="el-GR" sz="2000" b="1">
                <a:solidFill>
                  <a:srgbClr val="00B050"/>
                </a:solidFill>
                <a:latin typeface="Book Antiqua" pitchFamily="18" charset="0"/>
              </a:rPr>
              <a:t>και τουλάχιστον 15ετή εντός της  Ευρωπαϊκής Κοινότητας </a:t>
            </a:r>
          </a:p>
          <a:p>
            <a:endParaRPr lang="el-GR" sz="2000" b="1">
              <a:solidFill>
                <a:srgbClr val="00B050"/>
              </a:solidFill>
              <a:latin typeface="Book Antiqua" pitchFamily="18" charset="0"/>
            </a:endParaRPr>
          </a:p>
          <a:p>
            <a:endParaRPr lang="el-GR" sz="2000" b="1">
              <a:solidFill>
                <a:srgbClr val="00B050"/>
              </a:solidFill>
              <a:latin typeface="Book Antiqua" pitchFamily="18" charset="0"/>
            </a:endParaRPr>
          </a:p>
          <a:p>
            <a:endParaRPr lang="el-GR" sz="2000" b="1">
              <a:solidFill>
                <a:srgbClr val="00B05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547211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>
                <a:solidFill>
                  <a:srgbClr val="0070C0"/>
                </a:solidFill>
                <a:latin typeface="Calibri" pitchFamily="34" charset="0"/>
              </a:rPr>
              <a:t>φυτά – φάρμακα για : </a:t>
            </a:r>
          </a:p>
          <a:p>
            <a:endParaRPr lang="el-GR" sz="2000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l-GR" sz="2000" b="1">
                <a:solidFill>
                  <a:srgbClr val="0070C0"/>
                </a:solidFill>
                <a:latin typeface="Calibri" pitchFamily="34" charset="0"/>
              </a:rPr>
              <a:t>νεοπλασματικές νόσους, λοιμώξεις, καρδιαγγειακές νόσους, νόσους του ΚΝΣ, μεταβολικές διαταραχές</a:t>
            </a:r>
          </a:p>
          <a:p>
            <a:endParaRPr lang="en-US" sz="2000" b="1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l-GR" sz="2000" b="1">
                <a:solidFill>
                  <a:srgbClr val="0000FF"/>
                </a:solidFill>
                <a:latin typeface="Calibri" pitchFamily="34" charset="0"/>
              </a:rPr>
              <a:t>πρωτες ύλες για ενέσιμα παρασκευάσματα </a:t>
            </a:r>
          </a:p>
          <a:p>
            <a:r>
              <a:rPr lang="el-GR" sz="2000" b="1">
                <a:solidFill>
                  <a:srgbClr val="0000FF"/>
                </a:solidFill>
                <a:latin typeface="Calibri" pitchFamily="34" charset="0"/>
              </a:rPr>
              <a:t>τοπική  και από του στόματος χρήση</a:t>
            </a:r>
            <a:endParaRPr lang="en-US" sz="20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5602" name="AutoShape 2" descr="http://web.tradekorea.com/upload_file2/sell/11/S00028011/Paclitaxel__Taxol_.jpg"/>
          <p:cNvSpPr>
            <a:spLocks noChangeAspect="1" noChangeArrowheads="1"/>
          </p:cNvSpPr>
          <p:nvPr/>
        </p:nvSpPr>
        <p:spPr bwMode="auto">
          <a:xfrm>
            <a:off x="52388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5603" name="AutoShape 4" descr="http://web.tradekorea.com/upload_file2/sell/11/S00028011/Paclitaxel__Taxol_.jpg"/>
          <p:cNvSpPr>
            <a:spLocks noChangeAspect="1" noChangeArrowheads="1"/>
          </p:cNvSpPr>
          <p:nvPr/>
        </p:nvSpPr>
        <p:spPr bwMode="auto">
          <a:xfrm>
            <a:off x="52388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620713"/>
            <a:ext cx="25923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http://www.research.fsu.edu/techtransfer/showcase/images/tax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3789363"/>
            <a:ext cx="16700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 descr="http://fp.images.autos.msn.com/Media/RE/580x348/c7/c71ccde8d588405daa60a3d3b0283ad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789363"/>
            <a:ext cx="20193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1" descr="http://t1.gstatic.com/images?q=tbn:ANd9GcReTGpDH65o39cbLkYJIKNYKyo4cCCjJWXmYinrnEJIvN00lndReog_lV9J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88" y="3789363"/>
            <a:ext cx="1597025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3860800"/>
            <a:ext cx="18002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drsvenkatesan.files.wordpress.com/2009/08/atropine-leaf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71500"/>
            <a:ext cx="40386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5292725" y="765175"/>
            <a:ext cx="2922588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Atropa Belladona</a:t>
            </a:r>
            <a:r>
              <a:rPr lang="el-GR" sz="2400">
                <a:latin typeface="Calibri" pitchFamily="34" charset="0"/>
              </a:rPr>
              <a:t> </a:t>
            </a:r>
          </a:p>
          <a:p>
            <a:endParaRPr lang="en-US" sz="2400">
              <a:latin typeface="Calibri" pitchFamily="34" charset="0"/>
            </a:endParaRPr>
          </a:p>
          <a:p>
            <a:r>
              <a:rPr lang="el-GR" sz="2400">
                <a:latin typeface="Calibri" pitchFamily="34" charset="0"/>
              </a:rPr>
              <a:t>Αλκαλοειδή </a:t>
            </a:r>
          </a:p>
          <a:p>
            <a:endParaRPr lang="el-GR" sz="2400">
              <a:latin typeface="Calibri" pitchFamily="34" charset="0"/>
            </a:endParaRPr>
          </a:p>
          <a:p>
            <a:r>
              <a:rPr lang="el-GR" sz="2400">
                <a:latin typeface="Calibri" pitchFamily="34" charset="0"/>
              </a:rPr>
              <a:t>Ατροπίνη</a:t>
            </a:r>
          </a:p>
          <a:p>
            <a:r>
              <a:rPr lang="el-GR" sz="2400">
                <a:latin typeface="Calibri" pitchFamily="34" charset="0"/>
              </a:rPr>
              <a:t>Σκοπολαμίνη</a:t>
            </a:r>
          </a:p>
          <a:p>
            <a:r>
              <a:rPr lang="el-GR" sz="2400">
                <a:latin typeface="Calibri" pitchFamily="34" charset="0"/>
              </a:rPr>
              <a:t>Υοσκυαμίνη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l-GR">
              <a:latin typeface="Calibri" pitchFamily="34" charset="0"/>
            </a:endParaRPr>
          </a:p>
        </p:txBody>
      </p:sp>
      <p:pic>
        <p:nvPicPr>
          <p:cNvPr id="27651" name="Picture 4" descr="http://www.rotholl.at/fotos/11557/big/tollkirsc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857625"/>
            <a:ext cx="378618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765175"/>
            <a:ext cx="230981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836613"/>
            <a:ext cx="250666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836613"/>
            <a:ext cx="25209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5 - Ορθογώνιο"/>
          <p:cNvSpPr>
            <a:spLocks noChangeArrowheads="1"/>
          </p:cNvSpPr>
          <p:nvPr/>
        </p:nvSpPr>
        <p:spPr bwMode="auto">
          <a:xfrm>
            <a:off x="2916238" y="4724400"/>
            <a:ext cx="54006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>
                <a:latin typeface="Calibri" pitchFamily="34" charset="0"/>
              </a:rPr>
              <a:t> «μορφίνη» από  Μορφέα, θεό των ονείρων στην αρχαία Ελλάδα</a:t>
            </a:r>
          </a:p>
          <a:p>
            <a:r>
              <a:rPr lang="el-GR" dirty="0">
                <a:latin typeface="Calibri" pitchFamily="34" charset="0"/>
              </a:rPr>
              <a:t> συστατικό του οπίου 1853</a:t>
            </a:r>
          </a:p>
          <a:p>
            <a:r>
              <a:rPr lang="el-GR" dirty="0">
                <a:latin typeface="Calibri" pitchFamily="34" charset="0"/>
              </a:rPr>
              <a:t>Η αναλγητική δράση της μορφίνης οφείλεται στην αύξηση του ουδού του πόνου </a:t>
            </a:r>
          </a:p>
        </p:txBody>
      </p:sp>
      <p:sp>
        <p:nvSpPr>
          <p:cNvPr id="28677" name="6 - TextBox"/>
          <p:cNvSpPr txBox="1">
            <a:spLocks noChangeArrowheads="1"/>
          </p:cNvSpPr>
          <p:nvPr/>
        </p:nvSpPr>
        <p:spPr bwMode="auto">
          <a:xfrm>
            <a:off x="395288" y="4652963"/>
            <a:ext cx="23050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Papaver somniferum</a:t>
            </a:r>
            <a:br>
              <a:rPr lang="el-GR" dirty="0">
                <a:latin typeface="Calibri" pitchFamily="34" charset="0"/>
              </a:rPr>
            </a:br>
            <a:r>
              <a:rPr lang="el-GR" dirty="0" err="1">
                <a:latin typeface="Calibri" pitchFamily="34" charset="0"/>
              </a:rPr>
              <a:t>Μήκων</a:t>
            </a:r>
            <a:r>
              <a:rPr lang="el-GR" dirty="0">
                <a:latin typeface="Calibri" pitchFamily="34" charset="0"/>
              </a:rPr>
              <a:t> Υπνοφόρος</a:t>
            </a:r>
          </a:p>
          <a:p>
            <a:endParaRPr lang="el-GR" dirty="0">
              <a:latin typeface="Calibri" pitchFamily="34" charset="0"/>
            </a:endParaRPr>
          </a:p>
          <a:p>
            <a:r>
              <a:rPr lang="el-GR" dirty="0">
                <a:latin typeface="Calibri" pitchFamily="34" charset="0"/>
              </a:rPr>
              <a:t>Αλκαλοειδή  : </a:t>
            </a:r>
          </a:p>
          <a:p>
            <a:r>
              <a:rPr lang="el-GR">
                <a:latin typeface="Calibri" pitchFamily="34" charset="0"/>
              </a:rPr>
              <a:t>Μορφίνη </a:t>
            </a:r>
            <a:r>
              <a:rPr lang="el-GR" dirty="0">
                <a:latin typeface="Calibri" pitchFamily="34" charset="0"/>
              </a:rPr>
              <a:t>, </a:t>
            </a:r>
            <a:r>
              <a:rPr lang="el-GR" dirty="0" err="1">
                <a:latin typeface="Calibri" pitchFamily="34" charset="0"/>
              </a:rPr>
              <a:t>Κωδεϊνη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t0.gstatic.com/images?q=tbn:ANd9GcQIp4ohBTsuuNUAekuTfUPgEOtrZMUky1ZSMRdTC9kej1hQ3MQAO8JPvEvAx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5013325"/>
            <a:ext cx="3816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7" descr="http://t0.gstatic.com/images?q=tbn:ANd9GcT0BlTgL-ZF751JHvMPNnon0UgLxgDXRckL8z_JqeYYEGbmFtHmITC51tXM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765175"/>
            <a:ext cx="29527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10" descr="http://www.instantplants.ie/photo/large/580Salix%20Alba%20Tristi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692150"/>
            <a:ext cx="3856038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8 - TextBox"/>
          <p:cNvSpPr txBox="1">
            <a:spLocks noChangeArrowheads="1"/>
          </p:cNvSpPr>
          <p:nvPr/>
        </p:nvSpPr>
        <p:spPr bwMode="auto">
          <a:xfrm rot="10800000" flipV="1">
            <a:off x="5003800" y="3817938"/>
            <a:ext cx="33131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Salix  alba</a:t>
            </a:r>
            <a:r>
              <a:rPr lang="el-GR" sz="2400" b="1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400" b="1">
                <a:latin typeface="Times New Roman" pitchFamily="18" charset="0"/>
                <a:cs typeface="Times New Roman" pitchFamily="18" charset="0"/>
              </a:rPr>
              <a:t> σαλικυλικό  οξύ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1899   Bayer</a:t>
            </a:r>
          </a:p>
          <a:p>
            <a:endParaRPr lang="el-GR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- TextBox"/>
          <p:cNvSpPr txBox="1">
            <a:spLocks noChangeArrowheads="1"/>
          </p:cNvSpPr>
          <p:nvPr/>
        </p:nvSpPr>
        <p:spPr bwMode="auto">
          <a:xfrm>
            <a:off x="3924300" y="1052513"/>
            <a:ext cx="40449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Galanthus nivalis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3600" dirty="0" err="1">
                <a:latin typeface="Times New Roman" pitchFamily="18" charset="0"/>
                <a:cs typeface="Times New Roman" pitchFamily="18" charset="0"/>
              </a:rPr>
              <a:t>Γκαλανταμίνη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3600" dirty="0">
                <a:latin typeface="Times New Roman" pitchFamily="18" charset="0"/>
                <a:cs typeface="Times New Roman" pitchFamily="18" charset="0"/>
              </a:rPr>
              <a:t>(γάλα &amp; ανθός)</a:t>
            </a:r>
          </a:p>
          <a:p>
            <a:r>
              <a:rPr lang="el-GR" sz="3600" dirty="0"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Alzheimer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3600" dirty="0">
                <a:latin typeface="Times New Roman" pitchFamily="18" charset="0"/>
                <a:cs typeface="Times New Roman" pitchFamily="18" charset="0"/>
              </a:rPr>
              <a:t>Κλινικές μελέτες από 1990 </a:t>
            </a:r>
          </a:p>
          <a:p>
            <a:r>
              <a:rPr lang="el-GR" sz="3600" dirty="0" err="1">
                <a:latin typeface="Times New Roman" pitchFamily="18" charset="0"/>
                <a:cs typeface="Times New Roman" pitchFamily="18" charset="0"/>
              </a:rPr>
              <a:t>Χολινεργική</a:t>
            </a:r>
            <a:r>
              <a:rPr lang="el-GR" sz="3600" dirty="0">
                <a:latin typeface="Times New Roman" pitchFamily="18" charset="0"/>
                <a:cs typeface="Times New Roman" pitchFamily="18" charset="0"/>
              </a:rPr>
              <a:t> δράση </a:t>
            </a:r>
          </a:p>
          <a:p>
            <a:endParaRPr lang="el-GR" sz="3600" dirty="0">
              <a:latin typeface="Times New Roman" pitchFamily="18" charset="0"/>
              <a:cs typeface="Times New Roman" pitchFamily="18" charset="0"/>
            </a:endParaRPr>
          </a:p>
          <a:p>
            <a:endParaRPr lang="el-GR" sz="3600" dirty="0">
              <a:latin typeface="Times New Roman" pitchFamily="18" charset="0"/>
              <a:cs typeface="Times New Roman" pitchFamily="18" charset="0"/>
            </a:endParaRPr>
          </a:p>
          <a:p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Galanthus nivali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052513"/>
            <a:ext cx="20955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- TextBox"/>
          <p:cNvSpPr txBox="1">
            <a:spLocks noChangeArrowheads="1"/>
          </p:cNvSpPr>
          <p:nvPr/>
        </p:nvSpPr>
        <p:spPr bwMode="auto">
          <a:xfrm>
            <a:off x="3779838" y="1196975"/>
            <a:ext cx="381635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Galanthus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ikariae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3600" dirty="0" err="1">
                <a:latin typeface="Times New Roman" pitchFamily="18" charset="0"/>
                <a:cs typeface="Times New Roman" pitchFamily="18" charset="0"/>
              </a:rPr>
              <a:t>γκαλανταμίνη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3600" dirty="0"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Alzheimer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3600" dirty="0">
                <a:latin typeface="Times New Roman" pitchFamily="18" charset="0"/>
                <a:cs typeface="Times New Roman" pitchFamily="18" charset="0"/>
              </a:rPr>
              <a:t>Ικαρία, Άνδρο, Νάξο, Σκύρο</a:t>
            </a:r>
          </a:p>
          <a:p>
            <a:r>
              <a:rPr lang="el-GR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Σε Κόκκινο Βιβλίο</a:t>
            </a:r>
          </a:p>
          <a:p>
            <a:r>
              <a:rPr lang="el-GR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υπό εξαφάνιση ειδών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AutoShape 2" descr="Image result for galanthus ikariae images"/>
          <p:cNvSpPr>
            <a:spLocks noChangeAspect="1" noChangeArrowheads="1"/>
          </p:cNvSpPr>
          <p:nvPr/>
        </p:nvSpPr>
        <p:spPr bwMode="auto">
          <a:xfrm>
            <a:off x="0" y="-13652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2771" name="AutoShape 4" descr="Image result for galanthus ikariae images"/>
          <p:cNvSpPr>
            <a:spLocks noChangeAspect="1" noChangeArrowheads="1"/>
          </p:cNvSpPr>
          <p:nvPr/>
        </p:nvSpPr>
        <p:spPr bwMode="auto">
          <a:xfrm>
            <a:off x="0" y="-13652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32772" name="Picture 6" descr="Image result for galanthus ikariae image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73238"/>
            <a:ext cx="2233613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- TextBox"/>
          <p:cNvSpPr txBox="1">
            <a:spLocks noChangeArrowheads="1"/>
          </p:cNvSpPr>
          <p:nvPr/>
        </p:nvSpPr>
        <p:spPr bwMode="auto">
          <a:xfrm>
            <a:off x="971550" y="692150"/>
            <a:ext cx="316865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>
                <a:latin typeface="Calibri" pitchFamily="34" charset="0"/>
              </a:rPr>
              <a:t>Αντικαρκινικά  φυτικά φάρμακα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err="1">
                <a:latin typeface="Calibri" pitchFamily="34" charset="0"/>
              </a:rPr>
              <a:t>Taxanes</a:t>
            </a:r>
            <a:r>
              <a:rPr lang="en-US" dirty="0">
                <a:latin typeface="Calibri" pitchFamily="34" charset="0"/>
              </a:rPr>
              <a:t> (paclitaxel</a:t>
            </a:r>
            <a:r>
              <a:rPr lang="el-GR" dirty="0">
                <a:latin typeface="Calibri" pitchFamily="34" charset="0"/>
              </a:rPr>
              <a:t>,</a:t>
            </a:r>
            <a:r>
              <a:rPr lang="en-US" dirty="0">
                <a:latin typeface="Calibri" pitchFamily="34" charset="0"/>
              </a:rPr>
              <a:t> docetaxel)  </a:t>
            </a:r>
            <a:r>
              <a:rPr lang="el-GR" dirty="0">
                <a:latin typeface="Calibri" pitchFamily="34" charset="0"/>
              </a:rPr>
              <a:t>από </a:t>
            </a:r>
            <a:r>
              <a:rPr lang="en-US" dirty="0">
                <a:latin typeface="Calibri" pitchFamily="34" charset="0"/>
              </a:rPr>
              <a:t>Taxus </a:t>
            </a:r>
            <a:r>
              <a:rPr lang="en-US" dirty="0" err="1">
                <a:latin typeface="Calibri" pitchFamily="34" charset="0"/>
              </a:rPr>
              <a:t>brevifolia</a:t>
            </a:r>
            <a:r>
              <a:rPr lang="en-US" dirty="0">
                <a:latin typeface="Calibri" pitchFamily="34" charset="0"/>
              </a:rPr>
              <a:t>, canadensis, </a:t>
            </a:r>
            <a:r>
              <a:rPr lang="en-US" dirty="0" err="1">
                <a:latin typeface="Calibri" pitchFamily="34" charset="0"/>
              </a:rPr>
              <a:t>baccata</a:t>
            </a:r>
            <a:endParaRPr lang="en-US" dirty="0">
              <a:latin typeface="Calibri" pitchFamily="34" charset="0"/>
            </a:endParaRPr>
          </a:p>
          <a:p>
            <a:endParaRPr lang="el-GR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Vinca </a:t>
            </a:r>
            <a:r>
              <a:rPr lang="en-US" dirty="0" err="1">
                <a:latin typeface="Calibri" pitchFamily="34" charset="0"/>
              </a:rPr>
              <a:t>alkaloides</a:t>
            </a:r>
            <a:r>
              <a:rPr lang="el-GR" dirty="0">
                <a:latin typeface="Calibri" pitchFamily="34" charset="0"/>
              </a:rPr>
              <a:t> από </a:t>
            </a:r>
            <a:r>
              <a:rPr lang="en-US" dirty="0">
                <a:latin typeface="Calibri" pitchFamily="34" charset="0"/>
              </a:rPr>
              <a:t>  </a:t>
            </a:r>
            <a:r>
              <a:rPr lang="en-US" dirty="0" err="1">
                <a:latin typeface="Calibri" pitchFamily="34" charset="0"/>
              </a:rPr>
              <a:t>Catharantus</a:t>
            </a:r>
            <a:r>
              <a:rPr lang="en-US" dirty="0">
                <a:latin typeface="Calibri" pitchFamily="34" charset="0"/>
              </a:rPr>
              <a:t> roseus</a:t>
            </a:r>
          </a:p>
          <a:p>
            <a:r>
              <a:rPr lang="en-US" dirty="0">
                <a:latin typeface="Calibri" pitchFamily="34" charset="0"/>
              </a:rPr>
              <a:t> </a:t>
            </a:r>
            <a:endParaRPr lang="el-GR" dirty="0">
              <a:latin typeface="Calibri" pitchFamily="34" charset="0"/>
            </a:endParaRPr>
          </a:p>
          <a:p>
            <a:r>
              <a:rPr lang="en-US" dirty="0" err="1">
                <a:latin typeface="Calibri" pitchFamily="34" charset="0"/>
              </a:rPr>
              <a:t>Camptothecins</a:t>
            </a:r>
            <a:r>
              <a:rPr lang="el-GR" dirty="0">
                <a:latin typeface="Calibri" pitchFamily="34" charset="0"/>
              </a:rPr>
              <a:t> από 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Camptotheca</a:t>
            </a:r>
            <a:r>
              <a:rPr lang="en-US" dirty="0">
                <a:latin typeface="Calibri" pitchFamily="34" charset="0"/>
              </a:rPr>
              <a:t> acuminata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Etoposide </a:t>
            </a:r>
            <a:r>
              <a:rPr lang="el-GR" dirty="0">
                <a:latin typeface="Calibri" pitchFamily="34" charset="0"/>
              </a:rPr>
              <a:t>από </a:t>
            </a:r>
            <a:r>
              <a:rPr lang="en-US" dirty="0">
                <a:latin typeface="Calibri" pitchFamily="34" charset="0"/>
              </a:rPr>
              <a:t> Podophyllum </a:t>
            </a:r>
            <a:r>
              <a:rPr lang="en-US" dirty="0" err="1">
                <a:latin typeface="Calibri" pitchFamily="34" charset="0"/>
              </a:rPr>
              <a:t>peltatum</a:t>
            </a:r>
            <a:endParaRPr lang="en-US" dirty="0">
              <a:latin typeface="Calibri" pitchFamily="34" charset="0"/>
            </a:endParaRPr>
          </a:p>
          <a:p>
            <a:endParaRPr lang="el-GR" dirty="0">
              <a:latin typeface="Calibri" pitchFamily="34" charset="0"/>
            </a:endParaRPr>
          </a:p>
          <a:p>
            <a:r>
              <a:rPr lang="en-US" dirty="0" err="1">
                <a:latin typeface="Calibri" pitchFamily="34" charset="0"/>
              </a:rPr>
              <a:t>Elliptinium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από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Bleekeria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vitensis</a:t>
            </a:r>
            <a:endParaRPr lang="el-GR" dirty="0">
              <a:latin typeface="Calibri" pitchFamily="34" charset="0"/>
            </a:endParaRPr>
          </a:p>
          <a:p>
            <a:endParaRPr lang="el-GR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 </a:t>
            </a: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l-GR" dirty="0">
              <a:latin typeface="Calibri" pitchFamily="34" charset="0"/>
            </a:endParaRPr>
          </a:p>
        </p:txBody>
      </p:sp>
      <p:sp>
        <p:nvSpPr>
          <p:cNvPr id="33794" name="AutoShape 2" descr="data:image/jpeg;base64,/9j/4AAQSkZJRgABAQAAAQABAAD/2wCEAAkGBwgHBgkIBwgKCgkLDRYPDQwMDRsUFRAWIB0iIiAdHx8kKDQsJCYxJx8fLT0tMTU3Ojo6Iys/RD84QzQ5OjcBCgoKDQwNGg8PGjclHyU3Nzc3Nzc3Nzc3Nzc3Nzc3Nzc3Nzc3Nzc3Nzc3Nzc3Nzc3Nzc3Nzc3Nzc3Nzc3Nzc3N//AABEIAHgAeAMBIgACEQEDEQH/xAAcAAACAwEBAQEAAAAAAAAAAAAFBgAEBwMBAgj/xABDEAABAwMBBAcGAwcBBwUAAAABAgMEAAURIQYSMVEHEyJBYXGBFDJCkaGxUsHRFSMkYnLh8DNjdIKSorLxFjRDU1T/xAAaAQADAQEBAQAAAAAAAAAAAAACAwQAAQUG/8QAJhEAAgEEAQMFAQEBAAAAAAAAAQIAAxESITEEImEFEzJBUbFxI//aAAwDAQACEQMRAD8AVOhq0tSbtMuUhtKkQ2wlAUnI31Z+wB+dCelaI3E2xf6pAQl5pt3AHeRj8qfOiCN7Pss48TkypK1+gwn8jSb0yHO2A/3Vv7qqdWJrn/IAa5tESvRxqV6kbxAAJJ0AFUQ439GlmFwvZlSGwpiEAvCuCnD7o+59Kd+kSa1btnpTIQ0X5WGgQkdkHXjzxn51e2Ps5s1jjxFJ3X1fvJGO5ahkjP8AKMJ+dZ30mXdM2++xMk9RCG5oc5WfeJ+g9Klv7lbwIF7mJx415XpryqoclSpXtaaeVYgR3Jc1iMyP3ryw2jzJxVm02eXdTK9mR2IsZyQ8tWiUoQknjzOMCmDoxtjknaZmYtpRjREqcU4U9jexgDPDOSD6ULNiCZo47bWeLaej92NFbSkR+qSVEdpRKxkk+J1q3dtm4r3Ri0w02nrGIyH0OBI3isAk/PJq10mMuvbEzA2MkFLq/wCkLFGNmCJ2x1tS8QpLsFKT57uv515oc+2H8xQvYT84mpVifGVDmyIyxhTLqm1DkQcVK9SNm5dHbKouyVvRkK3kdZn+pSlfYisz6VHS7tg/n4Gm0jyx/etesLPs9phND4GE58wkfpWL9Ij3X7Xzz+ApR8kipKO6rGKTbGLdOPRvYv2hdvb5CAYsIhQ3uC3fhT6aqPl40pMtrdcQ22gqWtQSlIGd4k4xW77NWdux2eNBRu9aAS6sfEs+8rPhwHgBTaz4L5hsbCfW0N2TY7G/NJBUkbrQPxKPAfPX0rHLVs5etoFqdt8N2RvK7by1BKMniSpRArZLhYUbQTWDchm2xO01GyQHVn4lY7gNABxyeA4+bd7Qx9mrF1LSUpkvNFERhACQ3pjfAHAJ5YpNFse0cmCpAmDSGVMPONLwVNqKTg5GQcca+EjJAq3Dgy7g8tuMyt5aUKcWQOCQCSon0NHuj/Zz/wBQXtsPp/go/wC8kK7iO5Pr9qrLBQSYydbHsauRs9Ovt0UtiI1HWuOke88scD4J8e/upTQgrWlKUqUpRwEpGpPIeNbN0oTHEWeJZbewVP3BwJQ0ynXq08AAPT61w2J2Ibs3V3G5hDlw4obA3kMeX4lePAeNJFay5NBvq8LbM7OxrLs2q3Pt5cltYnKyQVbwwpORyBxpzNFA22GUQmm22YzI3upQN0AZ0GB5fKqG1G0MPZyH10olclYIYjpOqzzPh41x2EclTrKi4T1FUmfJLqjjggYAA5DCfrUdQsULmLJNrwxtSwqRs1eUD/8AIpIHjun+1B+jSb7RshbwTksktn0UR9iKYbiAuzzs8XWlH8vypD6H5BXZp0Y8WXN4D0Bpag+yfBmHxid0mQfYdrpYSnCX8ODlrp+Ve0xdNMPEq3z2wNxaC0rz4j868r0qDZUxGqdTSWQN0JRqA3hOBz4V+fNpHvatoLk8lW8lUlzdPNO8QPpit6uMlMG1zpZWQlhpSgeW6knT5Csb2Y2NuV9PtCgY8FPackODiO/dHfxHzpHTEAFjF0/2XujKxuTbn+03gBGh53M/G6Rp8gd75c61+LFKipxZwg4CRj7VU2ftkS02xqHEZ3mI+Rvu66k5JUdAT/blXWdMdiJLrLilOE6DOUJGeXfSqtQO1xCwLGfO020EHZa2+1SxvPKyI8ZJ1Wr9OZrH4kC97e3lcx1ZKd4ByQv/AE2U8d1PkO758aaYOyUq8Xp66bVyFSCXVJZYHZ6xIOhP4UeA58ac0yWIjYjRko3WxjdQMJT/ACjHcPvT0ApjXMZQovUbFBcxT2pFv2S2YNktMf8Ajbinqd7/AORwHAKlfYDh2qYtjbM1s1YmoruPanTvvlPFSvw+nD0qsqyQ5FzN0faS5MRhSHHVnsY4bo4DHhRD2l9tZWR1nw9xwB3D6VyojFLCWn0uuRa4vLbcRn292a42Vy3U7gKjlSU8h+FOdcD14V9SJBZaU6lsuFIOd0ce7dTzOfvVcTkugtoSW9O1n3j68q5PPIkrSls9hlXVpxw3u/5a+pqU5E9086tTek2NQWMxjbRu5NX98XeSh+SoBYLaspCTqAOQHL71t1hjoh2uAyE4SxECselZbt5AL11izUAlLjyWDp3A9n861OfI9jt89YGSyyG0j0zTeobJFEBjcCd3HEuQgBoFRicVl3RRKEXaufBWew+heNfiSr9CflWhMuZjxwO+IrTv7qz3ZnZ+5xdrHrojqUxYzxUpS3MdYFZ0SO8+FDTKhGDGZeDGbpQie1bIhzAK4zgOR4Ej7E1KY5yG7hGlRCgGI8s7zqj2SCNQkd/nwryu0awpri04HA1PuS02uMlmaEhrOqDqVnOdRj6UVbiokWJ5DCd11eFpSTje3TkJ8OFKsm5SJT4atUNat4gKkvkJwM6kA6/QVZXdRb3HWHXjkHI30KTgciSMHzzUzlhZRO01I2Zwemq9wko3dMH4T+tVVSXJDwYbO+eK3FH3Bzr6fkftRRkOR4+6dPaFFaVH/kOTVB6VHhtqTGdKNNUttkk+qs/Wio9upQAbXtDU2YiMxuodCVO9lK+GE+HLz76rxt0b27upT3Ad9LjPWzwHH3XFJXlZ38EnXAGndgUxW4p61PWaBI4D7VWmjPqvT+kFDp8vttmX334lvaQ/PcxvaNozqqhDu1lqMktJZ3hnBIOcUC2zU7Kvay6tXVNtNpSjONCM/Uk0EkRkMFK21JIwDlJ8OFGzMOIa1qYYKRs+ZoElAdZEmGct401r5gOMNw2mGlO76GyMqxupJ9SSfGhux8xTrTsZZUUFpRGneMV1iuBtzdJz2jjPpQOM1Bk/q3TK1Ikj4/yd73YzPaaCXm2kIcDuVAndwQflpRi4Q59wjrRHQ2hC177ilKJwMY7uPChbs5Lh9nwtS1dlJRzOgzRFMiEEpS6ypB0H7xhaf+pAIqOsGyGP1PlWULLLTCWmkgvNApZ6pJHaxzPrQtldttaih915clw5BUjrNOQCcj51aE+0POFttK5LqdS2yVrI8dQMV0Zdf68NsMMW1KvjKQ46oeHwj6kcqUA4+ZgXE5S58nVUWG4HFj92uUAnJxwSgnI8zwr2kHaJe0Gy+0zN0mPuzGMkIWcbpQfgIGgPLnpUqk0XsDTFxNh+Qk6zJWFJbmdXIGQA6SoDxBBFMtkmPT2QzcAhM1sYU2o9lYHxIVx8x3Hw1o9ddnLddMKSoMvhPZcaIOh11T3/AEpWlQXIckxJjiFuNkFt9pWS2efMd2hpjKLbE617QhPsLTyi9BW5Fkj3wgkBXmnODr36etKd5gvoeS3MbQlSvcdA7JP+d1N0O7OIWmPckgqT7rye8c/80orLix57HVyUIebV7p7jSySDuZHZYgwUlqG2hYAWnKSB5n9ausPqQoHPA183O2vWl1SVZVGUvdbXxKSeCVfbPf8ASqJdxTg1xefb+m9QlegADsQhe4rV4SyqO4hqaBup3zhLg/CT3HkfMUNc2Wu7+GvZEtAHtLWsHPyqGaWjknBHCvpy/PdVuFRORjA4UwMD8o5uhOeawjGjMWKAptLqHpaxha0HISOQ+QoW+44jq17iuBwfxEmh67owh5szX0tpcUQkq4euOAppi29tcMhSkusu4UFpOhPMHuP0Ncciw/J5HrHVLTT2Qbk8wVbp0l0KU2lcaS2ThKwCFJ5g0Qi3WZ1qUv8AVoQdArd1Se4nwpeuspNnmJizd9tWd5qSkHq3MePEHXVJ4c9db0C6sSwOtCFE6F1vtJP9Q4j60LJq9p80wP1C94/aKmW5dvdKJcVe/uY0cB4hWNSMVdst1YvkEltBQ63pIi57bKuafDxr5hSWusjRXnEhT6CqG7vgh4J95PmM/I0F2gs0mNJF0szio09rhu/F/KfCk45drQLfsa5LTciCuFdEJkRHRupeI0Hgod1SgWy230C5L9mum7Ank7qwr/ScP5GpQ2qU9TXYQuwmPIbwhKVsPIyk4yk/2rOn5Dmx1+cgLSVW1394zk5KEkn54ORTjZGnLZPmWF5RKI+HYalcVsHgPEj3c+VVuki1G5bOGYhO89Dy4N0Adn4x5YAPpVCdrlG4MIHc7MusTIqFoUlxhXaSQc48QeVEbTcFQXQw+d9lfAnXT/P1rJNmto3bO91b3bhqPbbHFPiP0rTI7rMyMh6KtLrDg3uz8PlXalPHniCwtHKQ0xMjKQrdcZUnAJ4Ecj4Vnt+tDsF8s4UEqz1Lihxx8J8RkeYIpjtFy9hd3HjvsL0P9qMXSGzcIhZcwQpOWnRzHA+n61PtTDo1npNkhsZlzMNUg6rIPA6cDXRMePAurTN1aUIz2jMje7G/3pVyPLuNMDUFaHFZSOsRotPcoVdftsa5QVxJKA4y6nAJ+g8xzpmYvuXt6r1briXMoXmxsXK3qiuthO6Mo3RjHiOVJdjukvZK5OQLipYhryUqCcgH8QHeOYprtEx+0TxYb06SlZxBlr0Do7kK/m5c/lm1tLs4xeIpacG44nKkLSOHj+o/PFMU4HFuDIMjfcIp9kukMtyEtrjvJ90neQsHUbqj9j9KSr70dyGnnZGz6lHdORGUSlY/oVntCh9gvUvZaa5aLyj+EzqPeCCe8c0mtQjvueyh23uNvoUCpDSzltfkeKft4V3dI64m2swl9+4Q5BQ+p1l9CgpQWndWCOB51qOx22DF+YRAuSkNXJKcIXwS9j8/CrUm9bI7RpVbto2hBmNEoUJA6tTWPwucPnSftB0eyrcFzrLPizYSE9YFiShK0geuD6Gmsq1BZhYzpGUudImy+60q6Q0dpH/uE41I5+Y+oqVysPSItLKYd+b9oa3d0SEDtY5KHfUrKzoMSLzDIczQNsmktIjXjcUl+Av+ISniplRAcxzwMK9KuRlIeb7ZSttxPAapOn2P2q/Hl26/W1C2yHWXkZ3VfhI/vQO3296yti3LX1zKT/CvfiR3JP8AMNR6D0mcdvkRf1MW2qtJst/lwgkpaQreazr2FDKfvj0rps3tFJscrLeVx1HttZ+o8aeelq1Jft8e7tDttKDTumu6onHyV/3VlVWoQ6xoOQm3WmbEvUUSbasLPxs8FJPePA/Q0Xts1UfEZ0LUyo+73pPh+lYJbrjLtsgPwpC2XB3oPHzHfT7C6RY8hhDV8grDgG6X4uNRzwSPoaneiw+OxA9v8mnSI7aiH0kKSeKkj6/2qqtotKK0p3t7VSAPeH4hSda+kO3puC4ch10xSkJZmrRqPBwcePf/AOacY1xacGHFNKZdUCw8zqj0OaQ9IrOFbSperRD2gtqocxOc6tOgapVjQ+BoNs1eJEWYdnNpSoTkaRpJ4SEd2vPTzPnxbHGVNqLiACSe0jgFeI5Ghm0Fji7R24tKUW5CDvMP/Eysc+X+d+KyOLYtx/JwH6ME7c7KftqCXozYE+OkqRj4x3p9e7kfM0kbIbXPbPqMC4IcXBCz2PjYOdcfXI5067KbWOCSqw7Ufw1yYVuJdcxuu+Z5nTwNBeljZkR1JvsNISlagiShPcruX68KoTX/ADfj6hi/BnvSJZo11tre0dl3X90D2pbOvY+FZA4EcD6cqzJRAJGK6sy5MYLSw+62FgpWlCyAoHQg864GqFXEWhgWkzUrypRTsd9hdq27WtMC6rX7GpR6t8e9HUeP/CT9dadto9rxZHITMoxrlElpLiJLDoyjCsZOKlSlNSVjczmIhR9tm7Wt+G4UqZktnBzpqO76GsHnRXIUp6M+kpdaWUKBGNQalSgoaJEFZWqVKlUQ56Dir9tvFxthPsE15gHihKuwrzSdD8qlStNHLZPpIlQSiNfQ5Mi5/wBZJ/etj8wPnTxJv0OZb3LhYLjDcfbb33GXlhAdSO5QOClXIj1qVKS9FT3QcRMz232jt203scyPDejT0IKJJWUlLieKSCNcjXu5VWgbXXqPbpFvVLbkRHmy2W5gDmAfwk6j7VKlNxAAhQAWh/8AY386nVf7Rr51Kldmk6r/AGjXzqVKlaaf/9k="/>
          <p:cNvSpPr>
            <a:spLocks noChangeAspect="1" noChangeArrowheads="1"/>
          </p:cNvSpPr>
          <p:nvPr/>
        </p:nvSpPr>
        <p:spPr bwMode="auto">
          <a:xfrm>
            <a:off x="0" y="-13652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33795" name="Picture 4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765175"/>
            <a:ext cx="19446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Related imag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420938"/>
            <a:ext cx="21605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8" descr="Related imag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765175"/>
            <a:ext cx="20875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0" descr="Related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48488" y="2420938"/>
            <a:ext cx="20161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2" descr="Related image">
            <a:hlinkClick r:id="rId1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4149725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4"/>
          <p:cNvSpPr txBox="1">
            <a:spLocks noChangeArrowheads="1"/>
          </p:cNvSpPr>
          <p:nvPr/>
        </p:nvSpPr>
        <p:spPr bwMode="auto">
          <a:xfrm>
            <a:off x="1239838" y="1792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graphicFrame>
        <p:nvGraphicFramePr>
          <p:cNvPr id="12326" name="Group 38"/>
          <p:cNvGraphicFramePr>
            <a:graphicFrameLocks noGrp="1"/>
          </p:cNvGraphicFramePr>
          <p:nvPr/>
        </p:nvGraphicFramePr>
        <p:xfrm>
          <a:off x="250825" y="1125538"/>
          <a:ext cx="8424863" cy="5783263"/>
        </p:xfrm>
        <a:graphic>
          <a:graphicData uri="http://schemas.openxmlformats.org/drawingml/2006/table">
            <a:tbl>
              <a:tblPr/>
              <a:tblGrid>
                <a:gridCol w="432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3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ΕΝΔΕΙΞΗ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</a:t>
                      </a: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ΦΥΤΟ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Διαταραχές αιμάτωσης</a:t>
                      </a:r>
                      <a:endParaRPr kumimoji="0" lang="el-G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Gingko</a:t>
                      </a:r>
                      <a:endParaRPr kumimoji="0" lang="el-GR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</a:t>
                      </a: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Κατάθλιψη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Υπερικό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Καρδιακή ανεπάρκεια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</a:t>
                      </a:r>
                      <a:r>
                        <a:rPr kumimoji="0" lang="el-G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Κράταιγος</a:t>
                      </a: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Τοξικές βλάβες ήπατος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</a:t>
                      </a:r>
                      <a:r>
                        <a:rPr kumimoji="0" lang="el-G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Σίλλυβο</a:t>
                      </a:r>
                      <a:endParaRPr kumimoji="0" lang="el-GR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Δυσπεψία –    </a:t>
                      </a:r>
                      <a:r>
                        <a:rPr kumimoji="0" lang="el-G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Λιπιδαιμία</a:t>
                      </a: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Αγκινάρα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Αδένωμα προστάτη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Χουρμάδες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Διαταραχές ύπνου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Βαλεριάνα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Αγχος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Κάβα - Κάβα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5874" name="Text Box 79"/>
          <p:cNvSpPr txBox="1">
            <a:spLocks noChangeArrowheads="1"/>
          </p:cNvSpPr>
          <p:nvPr/>
        </p:nvSpPr>
        <p:spPr bwMode="auto">
          <a:xfrm>
            <a:off x="808038" y="444500"/>
            <a:ext cx="7004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>
                <a:latin typeface="Calibri" pitchFamily="34" charset="0"/>
              </a:rPr>
              <a:t>                  </a:t>
            </a:r>
            <a:r>
              <a:rPr lang="el-GR" sz="2800" b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ΚΛΙΝΙΚΕΣ ΜΕΛΕΤΕΣ</a:t>
            </a:r>
            <a:r>
              <a:rPr lang="el-GR" sz="280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>
                <a:solidFill>
                  <a:srgbClr val="FF0000"/>
                </a:solidFill>
              </a:rPr>
              <a:t>Συμπλήρωμα διατροφής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l-GR" dirty="0">
                <a:solidFill>
                  <a:srgbClr val="00B050"/>
                </a:solidFill>
              </a:rPr>
              <a:t>προϊόν τροφής με ένα τουλάχιστον από τα εξής</a:t>
            </a:r>
          </a:p>
          <a:p>
            <a:pPr>
              <a:buFont typeface="Arial" charset="0"/>
              <a:buNone/>
            </a:pPr>
            <a:endParaRPr lang="el-GR" dirty="0">
              <a:solidFill>
                <a:srgbClr val="00B050"/>
              </a:solidFill>
            </a:endParaRPr>
          </a:p>
          <a:p>
            <a:pPr>
              <a:buFont typeface="Arial" charset="0"/>
              <a:buNone/>
            </a:pPr>
            <a:r>
              <a:rPr lang="el-GR" dirty="0">
                <a:solidFill>
                  <a:srgbClr val="00B050"/>
                </a:solidFill>
              </a:rPr>
              <a:t>Βιταμίνες</a:t>
            </a:r>
          </a:p>
          <a:p>
            <a:pPr>
              <a:buFont typeface="Arial" charset="0"/>
              <a:buNone/>
            </a:pPr>
            <a:r>
              <a:rPr lang="el-GR" dirty="0">
                <a:solidFill>
                  <a:srgbClr val="00B050"/>
                </a:solidFill>
              </a:rPr>
              <a:t>Αμινοξέα</a:t>
            </a:r>
          </a:p>
          <a:p>
            <a:pPr>
              <a:buFont typeface="Arial" charset="0"/>
              <a:buNone/>
            </a:pPr>
            <a:r>
              <a:rPr lang="el-GR" dirty="0">
                <a:solidFill>
                  <a:srgbClr val="00B050"/>
                </a:solidFill>
              </a:rPr>
              <a:t>Ανόργανα στοιχεία</a:t>
            </a:r>
          </a:p>
          <a:p>
            <a:pPr>
              <a:buFont typeface="Arial" charset="0"/>
              <a:buNone/>
            </a:pPr>
            <a:r>
              <a:rPr lang="el-GR" dirty="0">
                <a:solidFill>
                  <a:srgbClr val="00B050"/>
                </a:solidFill>
              </a:rPr>
              <a:t>Βότανα </a:t>
            </a:r>
          </a:p>
          <a:p>
            <a:pPr>
              <a:buFont typeface="Arial" charset="0"/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765175"/>
            <a:ext cx="7772400" cy="55435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l-GR" dirty="0"/>
            </a:br>
            <a:br>
              <a:rPr lang="el-GR" dirty="0"/>
            </a:br>
            <a:br>
              <a:rPr lang="el-GR" dirty="0"/>
            </a:br>
            <a:br>
              <a:rPr lang="el-GR" dirty="0"/>
            </a:br>
            <a:r>
              <a:rPr lang="el-GR" b="1" dirty="0">
                <a:solidFill>
                  <a:srgbClr val="00B050"/>
                </a:solidFill>
              </a:rPr>
              <a:t>Φυτικό προϊόν </a:t>
            </a:r>
            <a:r>
              <a:rPr lang="el-GR" dirty="0"/>
              <a:t>είναι </a:t>
            </a:r>
            <a:br>
              <a:rPr lang="el-GR" dirty="0"/>
            </a:br>
            <a:r>
              <a:rPr lang="el-GR" dirty="0"/>
              <a:t>χημική ένωση ή σύνολο χημικών ουσιών  </a:t>
            </a:r>
            <a:r>
              <a:rPr lang="el-GR" b="1" dirty="0">
                <a:solidFill>
                  <a:srgbClr val="00B050"/>
                </a:solidFill>
              </a:rPr>
              <a:t>από φυτό </a:t>
            </a:r>
            <a:r>
              <a:rPr lang="el-GR" dirty="0"/>
              <a:t>που</a:t>
            </a:r>
            <a:br>
              <a:rPr lang="el-GR" dirty="0"/>
            </a:br>
            <a:r>
              <a:rPr lang="el-GR" dirty="0"/>
              <a:t>παραλαμβάνεται</a:t>
            </a:r>
            <a:br>
              <a:rPr lang="el-GR" dirty="0"/>
            </a:br>
            <a:r>
              <a:rPr lang="el-GR" dirty="0"/>
              <a:t> με φυσικές μεθόδους (εκχύλιση) ή </a:t>
            </a:r>
            <a:br>
              <a:rPr lang="el-GR" dirty="0"/>
            </a:br>
            <a:br>
              <a:rPr lang="el-GR" dirty="0"/>
            </a:br>
            <a:r>
              <a:rPr lang="el-GR" dirty="0"/>
              <a:t> και με χημική σύνθεση</a:t>
            </a:r>
            <a:br>
              <a:rPr lang="el-GR" dirty="0"/>
            </a:br>
            <a:br>
              <a:rPr lang="el-GR" dirty="0"/>
            </a:br>
            <a:r>
              <a:rPr lang="el-GR" dirty="0"/>
              <a:t>   </a:t>
            </a:r>
            <a:br>
              <a:rPr lang="el-GR" dirty="0"/>
            </a:br>
            <a:br>
              <a:rPr lang="el-GR" dirty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4"/>
          <p:cNvSpPr txBox="1">
            <a:spLocks noChangeArrowheads="1"/>
          </p:cNvSpPr>
          <p:nvPr/>
        </p:nvSpPr>
        <p:spPr bwMode="auto">
          <a:xfrm>
            <a:off x="539552" y="980728"/>
            <a:ext cx="835292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00B050"/>
                </a:solidFill>
                <a:latin typeface="Calibri" pitchFamily="34" charset="0"/>
              </a:rPr>
              <a:t>ΦΥΤΙΚΑ ΠΑΡΑΣΚΕΥΑΣΜΑΤΑ  -  ΚΑΤΗΓΟΡΙΑ ΤΡΟΦΙΜΩΝ</a:t>
            </a:r>
          </a:p>
          <a:p>
            <a:endParaRPr lang="el-GR" sz="2000" b="1" dirty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el-GR" sz="3200" b="1" dirty="0">
                <a:solidFill>
                  <a:srgbClr val="00B050"/>
                </a:solidFill>
                <a:latin typeface="Calibri" pitchFamily="34" charset="0"/>
              </a:rPr>
              <a:t>Συμπληρώματα διατροφής(κάππαρη, </a:t>
            </a:r>
            <a:r>
              <a:rPr lang="el-GR" sz="3200" b="1" dirty="0" err="1">
                <a:solidFill>
                  <a:srgbClr val="00B050"/>
                </a:solidFill>
                <a:latin typeface="Calibri" pitchFamily="34" charset="0"/>
              </a:rPr>
              <a:t>ταραξάκο</a:t>
            </a:r>
            <a:r>
              <a:rPr lang="el-GR" sz="3200" b="1" dirty="0">
                <a:solidFill>
                  <a:srgbClr val="00B050"/>
                </a:solidFill>
                <a:latin typeface="Calibri" pitchFamily="34" charset="0"/>
              </a:rPr>
              <a:t>)</a:t>
            </a:r>
          </a:p>
          <a:p>
            <a:endParaRPr lang="el-GR" sz="3200" b="1" dirty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el-GR" sz="3200" b="1" dirty="0">
                <a:solidFill>
                  <a:srgbClr val="00B050"/>
                </a:solidFill>
                <a:latin typeface="Calibri" pitchFamily="34" charset="0"/>
              </a:rPr>
              <a:t>Καρυκεύματα (κανέλλα)</a:t>
            </a:r>
          </a:p>
          <a:p>
            <a:endParaRPr lang="el-GR" sz="3200" b="1" dirty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el-GR" sz="3200" b="1" dirty="0">
                <a:solidFill>
                  <a:srgbClr val="00B050"/>
                </a:solidFill>
                <a:latin typeface="Calibri" pitchFamily="34" charset="0"/>
              </a:rPr>
              <a:t>Αρωματικά φυτά (θυμάρι, ρίγανη)</a:t>
            </a:r>
          </a:p>
          <a:p>
            <a:endParaRPr lang="el-GR" sz="3200" b="1" dirty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el-GR" sz="3200" b="1" dirty="0">
                <a:solidFill>
                  <a:srgbClr val="00B050"/>
                </a:solidFill>
                <a:latin typeface="Calibri" pitchFamily="34" charset="0"/>
              </a:rPr>
              <a:t>Απαραίτητα  ιχνοστοιχεία , αμινοξέα </a:t>
            </a:r>
            <a:r>
              <a:rPr lang="el-GR" sz="3200" b="1" dirty="0" err="1">
                <a:solidFill>
                  <a:srgbClr val="00B050"/>
                </a:solidFill>
                <a:latin typeface="Calibri" pitchFamily="34" charset="0"/>
              </a:rPr>
              <a:t>κλπ</a:t>
            </a:r>
            <a:endParaRPr lang="el-GR" sz="3200" b="1" dirty="0">
              <a:solidFill>
                <a:srgbClr val="00B050"/>
              </a:solidFill>
              <a:latin typeface="Calibri" pitchFamily="34" charset="0"/>
            </a:endParaRPr>
          </a:p>
          <a:p>
            <a:endParaRPr lang="el-GR" sz="2000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/>
        </p:nvSpPr>
        <p:spPr bwMode="auto">
          <a:xfrm>
            <a:off x="0" y="836613"/>
            <a:ext cx="8893175" cy="56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b="1">
                <a:solidFill>
                  <a:srgbClr val="990099"/>
                </a:solidFill>
                <a:latin typeface="Calibri" pitchFamily="34" charset="0"/>
              </a:rPr>
              <a:t>Θετικά στοιχεία και κίνδυνοι στην αντιμετώπιση:</a:t>
            </a:r>
          </a:p>
          <a:p>
            <a:pPr>
              <a:spcBef>
                <a:spcPct val="50000"/>
              </a:spcBef>
              <a:buClr>
                <a:srgbClr val="990099"/>
              </a:buClr>
              <a:buFontTx/>
              <a:buBlip>
                <a:blip r:embed="rId2"/>
              </a:buBlip>
            </a:pPr>
            <a:r>
              <a:rPr lang="el-GR" sz="2800" b="1">
                <a:solidFill>
                  <a:srgbClr val="990099"/>
                </a:solidFill>
                <a:latin typeface="Calibri" pitchFamily="34" charset="0"/>
              </a:rPr>
              <a:t>   Λοιμώξεων</a:t>
            </a:r>
          </a:p>
          <a:p>
            <a:pPr>
              <a:spcBef>
                <a:spcPct val="50000"/>
              </a:spcBef>
              <a:buClr>
                <a:srgbClr val="990099"/>
              </a:buClr>
              <a:buFontTx/>
              <a:buBlip>
                <a:blip r:embed="rId2"/>
              </a:buBlip>
            </a:pPr>
            <a:r>
              <a:rPr lang="el-GR" sz="2800" b="1">
                <a:solidFill>
                  <a:srgbClr val="990099"/>
                </a:solidFill>
                <a:latin typeface="Calibri" pitchFamily="34" charset="0"/>
              </a:rPr>
              <a:t>   Καρδιαγγειακών νόσων</a:t>
            </a:r>
          </a:p>
          <a:p>
            <a:pPr>
              <a:spcBef>
                <a:spcPct val="50000"/>
              </a:spcBef>
              <a:buClr>
                <a:srgbClr val="990099"/>
              </a:buClr>
              <a:buFontTx/>
              <a:buBlip>
                <a:blip r:embed="rId2"/>
              </a:buBlip>
            </a:pPr>
            <a:r>
              <a:rPr lang="el-GR" sz="2800" b="1">
                <a:solidFill>
                  <a:srgbClr val="990099"/>
                </a:solidFill>
                <a:latin typeface="Calibri" pitchFamily="34" charset="0"/>
              </a:rPr>
              <a:t>   ΚΝΣ νόσων</a:t>
            </a:r>
          </a:p>
          <a:p>
            <a:pPr>
              <a:spcBef>
                <a:spcPct val="50000"/>
              </a:spcBef>
              <a:buClr>
                <a:srgbClr val="990099"/>
              </a:buClr>
              <a:buFontTx/>
              <a:buBlip>
                <a:blip r:embed="rId2"/>
              </a:buBlip>
            </a:pPr>
            <a:r>
              <a:rPr lang="el-GR" sz="2800" b="1">
                <a:solidFill>
                  <a:srgbClr val="990099"/>
                </a:solidFill>
                <a:latin typeface="Calibri" pitchFamily="34" charset="0"/>
              </a:rPr>
              <a:t>   Μεταβολικών διαταραχών </a:t>
            </a:r>
          </a:p>
          <a:p>
            <a:pPr>
              <a:spcBef>
                <a:spcPct val="50000"/>
              </a:spcBef>
              <a:buClr>
                <a:srgbClr val="990099"/>
              </a:buClr>
              <a:buFontTx/>
              <a:buBlip>
                <a:blip r:embed="rId2"/>
              </a:buBlip>
            </a:pPr>
            <a:r>
              <a:rPr lang="el-GR" sz="2800" b="1">
                <a:solidFill>
                  <a:srgbClr val="990099"/>
                </a:solidFill>
                <a:latin typeface="Calibri" pitchFamily="34" charset="0"/>
              </a:rPr>
              <a:t>   Καρκίνου</a:t>
            </a:r>
          </a:p>
          <a:p>
            <a:pPr>
              <a:spcBef>
                <a:spcPct val="50000"/>
              </a:spcBef>
              <a:buClr>
                <a:srgbClr val="990099"/>
              </a:buClr>
              <a:buFontTx/>
              <a:buBlip>
                <a:blip r:embed="rId2"/>
              </a:buBlip>
            </a:pPr>
            <a:r>
              <a:rPr lang="el-GR" sz="2800" b="1">
                <a:solidFill>
                  <a:srgbClr val="990099"/>
                </a:solidFill>
                <a:latin typeface="Calibri" pitchFamily="34" charset="0"/>
              </a:rPr>
              <a:t>   Φλεγμονής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q"/>
            </a:pPr>
            <a:r>
              <a:rPr lang="el-GR" sz="2800" b="1">
                <a:solidFill>
                  <a:srgbClr val="990099"/>
                </a:solidFill>
                <a:latin typeface="Calibri" pitchFamily="34" charset="0"/>
              </a:rPr>
              <a:t>Τοπική - συστηματική εφαρμογή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q"/>
            </a:pPr>
            <a:r>
              <a:rPr lang="el-GR" sz="2800" b="1">
                <a:solidFill>
                  <a:srgbClr val="990099"/>
                </a:solidFill>
                <a:latin typeface="Calibri" pitchFamily="34" charset="0"/>
              </a:rPr>
              <a:t>Θεραπεία </a:t>
            </a:r>
            <a:r>
              <a:rPr lang="en-US" sz="2800" b="1">
                <a:solidFill>
                  <a:srgbClr val="990099"/>
                </a:solidFill>
                <a:latin typeface="Calibri" pitchFamily="34" charset="0"/>
              </a:rPr>
              <a:t>&amp; </a:t>
            </a:r>
            <a:r>
              <a:rPr lang="el-GR" sz="2800" b="1">
                <a:solidFill>
                  <a:srgbClr val="990099"/>
                </a:solidFill>
                <a:latin typeface="Calibri" pitchFamily="34" charset="0"/>
              </a:rPr>
              <a:t>πρόληψη</a:t>
            </a:r>
            <a:endParaRPr lang="en-US" sz="2800" b="1">
              <a:solidFill>
                <a:srgbClr val="990099"/>
              </a:solidFill>
              <a:latin typeface="Calibri" pitchFamily="34" charset="0"/>
            </a:endParaRPr>
          </a:p>
        </p:txBody>
      </p:sp>
      <p:sp>
        <p:nvSpPr>
          <p:cNvPr id="37890" name="WordArt 3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8208963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Φαρμακευτικά φυτά παρόν και μέλλον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042988" y="1555740"/>
            <a:ext cx="70580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ΣΥΜΠΕΡΑΣΜΑ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Τα φυτά ως εμπειρική ή εναλλακτική θεραπεία δεν μπορούν να αντικαταστήσουν την φαρμακευτική αγωγή που ορίζει η ακαδημαϊκή θεραπευτική</a:t>
            </a:r>
            <a:endParaRPr lang="el-GR" sz="36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- TextBox"/>
          <p:cNvSpPr txBox="1">
            <a:spLocks noChangeArrowheads="1"/>
          </p:cNvSpPr>
          <p:nvPr/>
        </p:nvSpPr>
        <p:spPr bwMode="auto">
          <a:xfrm>
            <a:off x="785813" y="1557338"/>
            <a:ext cx="5299075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 b="1">
                <a:solidFill>
                  <a:srgbClr val="0070C0"/>
                </a:solidFill>
                <a:latin typeface="Calibri" pitchFamily="34" charset="0"/>
              </a:rPr>
              <a:t> Στα ανάγλυφα  ναού  Tutmes  Β’, Λούξορ (1450 π.Χ.), ανευρίσκεται το πιο παλιό, γνωστό κατάστημα βοτάνων, χαραγμένο σε γρανίτη»,  με  λαξευμένα 275 θεραπευτικά φυτά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285875"/>
            <a:ext cx="26431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- TextBox"/>
          <p:cNvSpPr txBox="1">
            <a:spLocks noChangeArrowheads="1"/>
          </p:cNvSpPr>
          <p:nvPr/>
        </p:nvSpPr>
        <p:spPr bwMode="auto">
          <a:xfrm>
            <a:off x="1071563" y="1785938"/>
            <a:ext cx="42148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>
                <a:solidFill>
                  <a:srgbClr val="0070C0"/>
                </a:solidFill>
                <a:latin typeface="Calibri" pitchFamily="34" charset="0"/>
              </a:rPr>
              <a:t>Ως πρώτο κάτοχο των θεραπευτικών μυστικών των βοτάνων η ελληνική μυθολογία αναφέρει τον Κένταυρο Χείρωνα, που « ήξερε να γιατρεύει με βότανα και με ρίζες φυτών» </a:t>
            </a:r>
          </a:p>
        </p:txBody>
      </p:sp>
      <p:pic>
        <p:nvPicPr>
          <p:cNvPr id="17410" name="Εικόνα 2" descr="Chiron-Acihl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071563"/>
            <a:ext cx="33575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- Ορθογώνιο"/>
          <p:cNvSpPr>
            <a:spLocks noChangeArrowheads="1"/>
          </p:cNvSpPr>
          <p:nvPr/>
        </p:nvSpPr>
        <p:spPr bwMode="auto">
          <a:xfrm>
            <a:off x="857250" y="908050"/>
            <a:ext cx="6715125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sz="2800" b="1">
              <a:solidFill>
                <a:srgbClr val="FFC000"/>
              </a:solidFill>
              <a:latin typeface="Calibri" pitchFamily="34" charset="0"/>
            </a:endParaRPr>
          </a:p>
          <a:p>
            <a:r>
              <a:rPr lang="el-GR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Στην Ιλιάδα αναφέρεται  ότι ο ιατρός Μαχάων, «άνδρας ίσος με τους θεούς, «ισόθεος», προσπάθησε το βέλος να τραβήξει... με πείρα πασπάλισε «ήπια φάρμακα» φάρμακα μαλακτικά, που κάποτε τα χάρισε στον πατέρα του, τον Ασκληπιό, ο Χείρων» </a:t>
            </a:r>
          </a:p>
          <a:p>
            <a:r>
              <a:rPr lang="el-GR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r>
              <a:rPr lang="el-GR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l-GR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Ιλιάδα Ιλ. Δ 212-218 </a:t>
            </a:r>
          </a:p>
          <a:p>
            <a:endParaRPr lang="el-GR" sz="2800">
              <a:latin typeface="Calibri" pitchFamily="34" charset="0"/>
            </a:endParaRPr>
          </a:p>
          <a:p>
            <a:endParaRPr lang="el-GR" sz="2800">
              <a:latin typeface="Calibri" pitchFamily="34" charset="0"/>
            </a:endParaRPr>
          </a:p>
          <a:p>
            <a:r>
              <a:rPr lang="el-GR" sz="28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- Ορθογώνιο"/>
          <p:cNvSpPr>
            <a:spLocks noChangeArrowheads="1"/>
          </p:cNvSpPr>
          <p:nvPr/>
        </p:nvSpPr>
        <p:spPr bwMode="auto">
          <a:xfrm>
            <a:off x="3357563" y="1484313"/>
            <a:ext cx="51435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>
                <a:solidFill>
                  <a:srgbClr val="0070C0"/>
                </a:solidFill>
                <a:latin typeface="Calibri" pitchFamily="34" charset="0"/>
              </a:rPr>
              <a:t>Ιπποκράτης  «πατέρας της Ιατρικής» (460-370 π.Χ.) </a:t>
            </a:r>
          </a:p>
          <a:p>
            <a:r>
              <a:rPr lang="el-GR" sz="2800" b="1">
                <a:solidFill>
                  <a:srgbClr val="0070C0"/>
                </a:solidFill>
                <a:latin typeface="Calibri" pitchFamily="34" charset="0"/>
              </a:rPr>
              <a:t>κατέγραψε  400 είδη βοτάνων   με γνωστή χρήση  τον 5ο αιώνα π.Χ. </a:t>
            </a:r>
          </a:p>
          <a:p>
            <a:r>
              <a:rPr lang="el-GR" sz="2800" b="1">
                <a:solidFill>
                  <a:srgbClr val="0070C0"/>
                </a:solidFill>
                <a:latin typeface="Calibri" pitchFamily="34" charset="0"/>
              </a:rPr>
              <a:t> και 236 φυτικά φάρμακα απαλλάσσοντας την ιατρική από  δεισιδαιμονία και  μαγεία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85875"/>
            <a:ext cx="30099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- TextBox"/>
          <p:cNvSpPr txBox="1">
            <a:spLocks noChangeArrowheads="1"/>
          </p:cNvSpPr>
          <p:nvPr/>
        </p:nvSpPr>
        <p:spPr bwMode="auto">
          <a:xfrm>
            <a:off x="357188" y="714375"/>
            <a:ext cx="54387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alibri" pitchFamily="34" charset="0"/>
              </a:rPr>
              <a:t>Αριστοτέλης (384-322 </a:t>
            </a:r>
            <a:r>
              <a:rPr lang="el-GR" sz="2400" b="1" dirty="0" err="1">
                <a:solidFill>
                  <a:srgbClr val="0070C0"/>
                </a:solidFill>
                <a:latin typeface="Calibri" pitchFamily="34" charset="0"/>
              </a:rPr>
              <a:t>π.X</a:t>
            </a:r>
            <a:r>
              <a:rPr lang="el-GR" sz="2400" b="1" dirty="0">
                <a:solidFill>
                  <a:srgbClr val="0070C0"/>
                </a:solidFill>
                <a:latin typeface="Calibri" pitchFamily="34" charset="0"/>
              </a:rPr>
              <a:t>.) </a:t>
            </a:r>
          </a:p>
          <a:p>
            <a:endParaRPr lang="el-GR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l-GR" sz="2400" b="1" dirty="0">
                <a:solidFill>
                  <a:srgbClr val="0070C0"/>
                </a:solidFill>
                <a:latin typeface="Calibri" pitchFamily="34" charset="0"/>
              </a:rPr>
              <a:t>θεμελιωτής θετικών επιστημών,</a:t>
            </a:r>
          </a:p>
          <a:p>
            <a:r>
              <a:rPr lang="el-GR" sz="2400" b="1" dirty="0">
                <a:solidFill>
                  <a:srgbClr val="0070C0"/>
                </a:solidFill>
                <a:latin typeface="Calibri" pitchFamily="34" charset="0"/>
              </a:rPr>
              <a:t> έγραψε δυο βιβλία “Περί Φυτών”</a:t>
            </a:r>
          </a:p>
          <a:p>
            <a:r>
              <a:rPr lang="el-GR" sz="2400" b="1" dirty="0">
                <a:solidFill>
                  <a:srgbClr val="0070C0"/>
                </a:solidFill>
                <a:latin typeface="Calibri" pitchFamily="34" charset="0"/>
              </a:rPr>
              <a:t>από  πλούσιο βοτανικό υλικό από  Ελλάδα,  Ασία, που οφείλεται στον Μέγα Αλέξανδρο</a:t>
            </a:r>
          </a:p>
          <a:p>
            <a:endParaRPr lang="el-GR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l-GR" sz="2400" b="1" dirty="0" err="1">
                <a:solidFill>
                  <a:srgbClr val="0070C0"/>
                </a:solidFill>
                <a:latin typeface="Calibri" pitchFamily="34" charset="0"/>
              </a:rPr>
              <a:t>Ιδρυσε</a:t>
            </a:r>
            <a:r>
              <a:rPr lang="el-GR" sz="2400" b="1" dirty="0">
                <a:solidFill>
                  <a:srgbClr val="0070C0"/>
                </a:solidFill>
                <a:latin typeface="Calibri" pitchFamily="34" charset="0"/>
              </a:rPr>
              <a:t> βοτανικό κήπο κοντά στον ποταμό </a:t>
            </a:r>
            <a:r>
              <a:rPr lang="el-GR" sz="2400" b="1" dirty="0" err="1">
                <a:solidFill>
                  <a:srgbClr val="0070C0"/>
                </a:solidFill>
                <a:latin typeface="Calibri" pitchFamily="34" charset="0"/>
              </a:rPr>
              <a:t>Ιλυσό</a:t>
            </a:r>
            <a:r>
              <a:rPr lang="el-GR" sz="2400" b="1" dirty="0">
                <a:solidFill>
                  <a:srgbClr val="0070C0"/>
                </a:solidFill>
                <a:latin typeface="Calibri" pitchFamily="34" charset="0"/>
              </a:rPr>
              <a:t>,  με εποπτικά μέσα διδασκαλίας της Βοτανικής όπου διηύθυνε ο μαθητής του Θεόφραστος (372-288 π.Χ.)</a:t>
            </a:r>
          </a:p>
          <a:p>
            <a:endParaRPr lang="el-GR" sz="2400" b="1" dirty="0">
              <a:latin typeface="Calibri" pitchFamily="34" charset="0"/>
            </a:endParaRPr>
          </a:p>
        </p:txBody>
      </p:sp>
      <p:pic>
        <p:nvPicPr>
          <p:cNvPr id="20482" name="Picture 2" descr="http://sfrang.com/selides/mm1/html/images/Aristotel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836613"/>
            <a:ext cx="26066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http://athens.cafebabel.com/public/athens/21e-thumb-med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644900"/>
            <a:ext cx="32766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- TextBox"/>
          <p:cNvSpPr txBox="1">
            <a:spLocks noChangeArrowheads="1"/>
          </p:cNvSpPr>
          <p:nvPr/>
        </p:nvSpPr>
        <p:spPr bwMode="auto">
          <a:xfrm>
            <a:off x="857250" y="3143250"/>
            <a:ext cx="7143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latin typeface="Calibri" pitchFamily="34" charset="0"/>
              </a:rPr>
              <a:t>Από το βότανο στο φαρμακείο</a:t>
            </a:r>
          </a:p>
        </p:txBody>
      </p:sp>
      <p:pic>
        <p:nvPicPr>
          <p:cNvPr id="21506" name="Picture 2" descr="http://www.jitsanfilter.com/images/medicinal_herb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500063"/>
            <a:ext cx="27543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http://4.bp.blogspot.com/_N1xDCkBnAdQ/S842eQ1ab5I/AAAAAAAAAF8/wx37X2vMKxU/s1600/Plant+Chemist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500063"/>
            <a:ext cx="26971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http://viipip.com/images/news/2009_08_23_07_51_18_viipipdotcom_AYOCI118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63" y="4071938"/>
            <a:ext cx="56435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- Ορθογώνιο"/>
          <p:cNvSpPr>
            <a:spLocks noChangeArrowheads="1"/>
          </p:cNvSpPr>
          <p:nvPr/>
        </p:nvSpPr>
        <p:spPr bwMode="auto">
          <a:xfrm>
            <a:off x="428625" y="836613"/>
            <a:ext cx="5080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ΦΑΡΜΑΚΟΠΟΙΟΣ</a:t>
            </a:r>
          </a:p>
          <a:p>
            <a:pPr eaLnBrk="0" hangingPunct="0"/>
            <a:endParaRPr lang="el-GR" b="1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l-GR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καλλιέργια θεραπευτικών φυτών </a:t>
            </a:r>
          </a:p>
          <a:p>
            <a:pPr eaLnBrk="0" hangingPunct="0"/>
            <a:r>
              <a:rPr lang="el-GR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συλλογή φυτών από  εξοχή </a:t>
            </a:r>
          </a:p>
          <a:p>
            <a:pPr eaLnBrk="0" hangingPunct="0"/>
            <a:r>
              <a:rPr lang="el-GR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εισαγωγή εξωτικών  φυτών από  Ανατολή</a:t>
            </a:r>
          </a:p>
          <a:p>
            <a:pPr eaLnBrk="0" hangingPunct="0"/>
            <a:endParaRPr lang="el-GR" b="1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l-GR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φυτά-δρόγες αποξήρανση,  λειοτρίβηση σε γουδί </a:t>
            </a:r>
          </a:p>
          <a:p>
            <a:pPr eaLnBrk="0" hangingPunct="0"/>
            <a:r>
              <a:rPr lang="el-GR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σε ξύλινα ή πήλινα δοχεία,  από  16</a:t>
            </a:r>
            <a:r>
              <a:rPr lang="el-GR" b="1" baseline="3000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ο</a:t>
            </a:r>
            <a:r>
              <a:rPr lang="el-GR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αιώνα  περίτεχνη πορσελάνη με  λατινική αναγραφή</a:t>
            </a:r>
          </a:p>
          <a:p>
            <a:pPr eaLnBrk="0" hangingPunct="0"/>
            <a:endParaRPr lang="el-GR" b="1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l-GR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1404 :Βασιλεία  - Νομοθεσία- 336  συνταγές </a:t>
            </a:r>
          </a:p>
          <a:p>
            <a:pPr eaLnBrk="0" hangingPunct="0"/>
            <a:endParaRPr lang="el-GR" b="1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l-GR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1488 :Σύνοψη αρωμάτων </a:t>
            </a:r>
          </a:p>
          <a:p>
            <a:pPr eaLnBrk="0" hangingPunct="0"/>
            <a:r>
              <a:rPr lang="el-GR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en-US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Compedium aromatariorum</a:t>
            </a:r>
            <a:r>
              <a:rPr lang="el-GR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)</a:t>
            </a:r>
          </a:p>
          <a:p>
            <a:pPr eaLnBrk="0" hangingPunct="0"/>
            <a:r>
              <a:rPr lang="el-GR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πρώτο  βιβλίο Φαρμακοτεχνίας  Ιταλού γιατρού </a:t>
            </a:r>
            <a:r>
              <a:rPr lang="en-US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Saladin von Ascali</a:t>
            </a:r>
            <a:r>
              <a:rPr lang="el-GR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,</a:t>
            </a:r>
          </a:p>
          <a:p>
            <a:pPr eaLnBrk="0" hangingPunct="0"/>
            <a:r>
              <a:rPr lang="el-GR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42 καρπούς, 54 σπέρματα, 16 πέταλα  ανθέων , 122 φύλλα και φυτά</a:t>
            </a:r>
          </a:p>
          <a:p>
            <a:pPr eaLnBrk="0" hangingPunct="0"/>
            <a:endParaRPr lang="el-GR" sz="2800" b="1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3554" name="Picture 4" descr="http://fe-mail.gr/media/Image/market/2007/12/votanika_vaza/botanical_mark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052513"/>
            <a:ext cx="302418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716</Words>
  <Application>Microsoft Office PowerPoint</Application>
  <PresentationFormat>Προβολή στην οθόνη (4:3)</PresentationFormat>
  <Paragraphs>161</Paragraphs>
  <Slides>22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Book Antiqua</vt:lpstr>
      <vt:lpstr>Calibri</vt:lpstr>
      <vt:lpstr>Impact</vt:lpstr>
      <vt:lpstr>Times New Roman</vt:lpstr>
      <vt:lpstr>Wingdings</vt:lpstr>
      <vt:lpstr>Θέμα του Office</vt:lpstr>
      <vt:lpstr>Φυτικά φάρμακα  διάκριση από συμπληρώματα διατροφής  Αντωνία Κώτσιου επικ καθηγ Ιατρικής 2018 </vt:lpstr>
      <vt:lpstr>    Φυτικό προϊόν είναι  χημική ένωση ή σύνολο χημικών ουσιών  από φυτό που παραλαμβάνεται  με φυσικές μεθόδους (εκχύλιση) ή    και με χημική σύνθεση     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Συμπλήρωμα διατροφής</vt:lpstr>
      <vt:lpstr>Παρουσίαση του PowerPoint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Φυτικά φάρμακα </dc:title>
  <dc:creator>Αντωνία</dc:creator>
  <cp:lastModifiedBy>Άγγελος Παπανικολάου</cp:lastModifiedBy>
  <cp:revision>34</cp:revision>
  <dcterms:created xsi:type="dcterms:W3CDTF">2018-04-10T16:06:51Z</dcterms:created>
  <dcterms:modified xsi:type="dcterms:W3CDTF">2025-08-28T12:09:12Z</dcterms:modified>
</cp:coreProperties>
</file>